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57" r:id="rId3"/>
    <p:sldId id="269" r:id="rId4"/>
    <p:sldId id="261" r:id="rId5"/>
    <p:sldId id="270" r:id="rId6"/>
    <p:sldId id="267" r:id="rId7"/>
    <p:sldId id="268" r:id="rId8"/>
    <p:sldId id="265" r:id="rId9"/>
    <p:sldId id="266" r:id="rId10"/>
    <p:sldId id="262" r:id="rId11"/>
  </p:sldIdLst>
  <p:sldSz cx="12192000" cy="6858000"/>
  <p:notesSz cx="6858000" cy="9144000"/>
  <p:embeddedFontLst>
    <p:embeddedFont>
      <p:font typeface="Angsana New" panose="02020603050405020304" pitchFamily="18" charset="-34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ordia New" panose="020B0304020202020204" pitchFamily="34" charset="-34"/>
      <p:regular r:id="rId22"/>
      <p:bold r:id="rId23"/>
      <p:italic r:id="rId24"/>
      <p:boldItalic r:id="rId25"/>
    </p:embeddedFont>
    <p:embeddedFont>
      <p:font typeface="supermarket" panose="020B0604020202020204" charset="0"/>
      <p:regular r:id="rId26"/>
    </p:embeddedFont>
    <p:embeddedFont>
      <p:font typeface="TH Sarabun New" panose="020B0500040200020003" pitchFamily="34" charset="-34"/>
      <p:regular r:id="rId27"/>
      <p:bold r:id="rId28"/>
      <p:italic r:id="rId29"/>
      <p:boldItalic r:id="rId30"/>
    </p:embeddedFont>
    <p:embeddedFont>
      <p:font typeface="TH SarabunPSK" panose="020B0500040200020003" pitchFamily="34" charset="-34"/>
      <p:regular r:id="rId31"/>
      <p:bold r:id="rId32"/>
      <p:italic r:id="rId33"/>
      <p:boldItalic r:id="rId3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A9"/>
    <a:srgbClr val="0091D7"/>
    <a:srgbClr val="FEFEFE"/>
    <a:srgbClr val="006EB8"/>
    <a:srgbClr val="009BDE"/>
    <a:srgbClr val="008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7282B0-116E-42DE-8318-90FB144FA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D066822-2732-454F-AB4C-AD937DC58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288F360-9A36-4A79-B880-7C676726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77E210-C779-4B99-B49C-8B83D48F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51FDAA5-1FF4-44AF-8D35-450583E8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455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E5C955-BE06-419B-9258-0E300035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30A30E-5F57-45F2-ACBA-E37006CFC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24281A-6736-44C0-A739-898E6C88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2A7E84C-1B4E-41D9-9504-1BCB2A7F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361C961-15D8-472B-AE66-0AE3EE5A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735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3AF04CA-C6D4-4B07-BF4D-7E63B0F9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12221E1-BDEE-4FD2-AE69-F3556A31C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424F2B4-FD80-43AB-ADB4-1A85B488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F543666-0335-4795-8784-BFCDD8C4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97A5AAD-AF44-458F-A89F-BD29708C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131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E69F67-D7DE-45DC-9BAE-2366AA2C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A5A17B-05DE-43D8-ABE3-090D0F9B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6CFB4D-A3E4-4CB6-91D0-DE5C5800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78C6D6A-1AD0-44B3-98F0-9683CC82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BB9A05F-1ADA-4F73-9A8D-3541B7DA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358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6136CE-2BF3-4020-BD2C-5181D5CB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066F42F-40F0-4EC9-95D1-1EC1DAF49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70AD8A4-3C5C-4C8F-A136-71F58F16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D29D2D4-4DA2-4244-BF18-EAD90DB3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578221F-4E68-4E40-9C62-46DF5C0F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429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8E8D9D-80FD-4DF2-ADC3-CE933FFE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FC6711-33C3-4672-86BE-C861A6051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FE96356-39D8-4327-9E0D-7D5CA3CA9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0558058-6A11-47FA-B03B-EBCA225B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652DD7-6B1C-4ED7-91F3-305511CE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526C14B-A1D5-4700-ACB3-48D30BD8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941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A28011-124C-4865-9C80-497D5F09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51EB2BC-D1B5-4740-80C9-655008BA1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1FD3EE1-CA45-423E-ABE7-F4825DA39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099A227-18EF-4EBC-AFFF-5A6BD2B55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E6A6D7-996C-4118-92E6-BD842A2EA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77308A4-CF10-4D24-9A91-C4F43166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C6220887-1274-43F5-AD01-1CCEFA39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3D0C16DC-48B9-4822-9254-1659AEC0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500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503024-97D9-4689-A27D-DEB3F385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0A6418F-8F9B-4359-AE55-B4035E2B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69A2BC7-64D7-477C-9CCC-EB375FB3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50E9D48-79FA-4E38-BA49-7A323DA6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69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F4C430D-EA8F-41F8-9F9B-0E29EC2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C0A8F2D-0601-447E-80E8-73B793D7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51EE5A2-F350-4918-B4DF-42445DD8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964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A43A26-9D44-4C00-87E6-4408C910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30FA57A-0B30-4330-8985-D1FB9F27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F268628-FD06-4A5D-95D4-CB8C59BF6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2CEBE77-54FF-44B3-878B-E83646F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3C8E5F8-97B1-443D-9FAE-E1577D91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B6E1C4F-F3C9-4D2D-87D2-BFF5B7B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076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15F782-22B3-4763-897C-C24A9ECF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71F3C18C-B62E-4850-8665-263D2CDDA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6DAAB46-4565-415F-AB24-20A53F842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314B2E6-9BFA-4FFA-8D7B-23308003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B93E51D-F94A-486C-9711-17E6A273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A1E0CB1-FF60-48C8-88BD-03087E2A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33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FB1AF8E-5FCD-431F-8981-88046147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6FBDB9D-B171-40AF-9400-075C7F517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A75AF61-A0CE-40D8-B8F8-9DB5A8FF8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E3A9-810B-4405-8F6F-FE6831464A1C}" type="datetimeFigureOut">
              <a:rPr lang="th-TH" smtClean="0"/>
              <a:t>22/06/66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986C60B-1F44-4106-BA4B-A54D10C68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F3A176A-DC53-4AA2-BC67-A9AF8F7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CC6E-A738-4373-B346-43B39C3923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001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DAE87CB-6689-464F-B46A-2BC1456AC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0"/>
            <a:ext cx="12192000" cy="6858000"/>
          </a:xfrm>
          <a:prstGeom prst="rect">
            <a:avLst/>
          </a:prstGeom>
        </p:spPr>
      </p:pic>
      <p:sp>
        <p:nvSpPr>
          <p:cNvPr id="91" name="สี่เหลี่ยมผืนผ้า 90">
            <a:extLst>
              <a:ext uri="{FF2B5EF4-FFF2-40B4-BE49-F238E27FC236}">
                <a16:creationId xmlns:a16="http://schemas.microsoft.com/office/drawing/2014/main" id="{2807DFE0-EB66-4071-89F3-C638AE745325}"/>
              </a:ext>
            </a:extLst>
          </p:cNvPr>
          <p:cNvSpPr/>
          <p:nvPr/>
        </p:nvSpPr>
        <p:spPr>
          <a:xfrm>
            <a:off x="0" y="-1"/>
            <a:ext cx="12192000" cy="6290733"/>
          </a:xfrm>
          <a:prstGeom prst="rect">
            <a:avLst/>
          </a:prstGeom>
          <a:solidFill>
            <a:srgbClr val="005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5BAB"/>
              </a:solidFill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7616999E-C463-4C9A-BE26-ACDA1B934977}"/>
              </a:ext>
            </a:extLst>
          </p:cNvPr>
          <p:cNvSpPr/>
          <p:nvPr/>
        </p:nvSpPr>
        <p:spPr>
          <a:xfrm rot="10800000">
            <a:off x="6254530" y="263961"/>
            <a:ext cx="3970329" cy="11793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0"/>
                </a:schemeClr>
              </a:gs>
              <a:gs pos="28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5BAB"/>
              </a:solidFill>
            </a:endParaRPr>
          </a:p>
        </p:txBody>
      </p:sp>
      <p:sp>
        <p:nvSpPr>
          <p:cNvPr id="41" name="สี่เหลี่ยมผืนผ้า 40">
            <a:extLst>
              <a:ext uri="{FF2B5EF4-FFF2-40B4-BE49-F238E27FC236}">
                <a16:creationId xmlns:a16="http://schemas.microsoft.com/office/drawing/2014/main" id="{D1F00844-F553-4045-A771-5B3601CEF849}"/>
              </a:ext>
            </a:extLst>
          </p:cNvPr>
          <p:cNvSpPr/>
          <p:nvPr/>
        </p:nvSpPr>
        <p:spPr>
          <a:xfrm>
            <a:off x="1143407" y="262066"/>
            <a:ext cx="5284508" cy="11793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0"/>
                </a:schemeClr>
              </a:gs>
              <a:gs pos="28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5BAB"/>
              </a:solidFill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EDABB7A6-A3BC-435C-B815-4F3E90E56A0A}"/>
              </a:ext>
            </a:extLst>
          </p:cNvPr>
          <p:cNvSpPr/>
          <p:nvPr/>
        </p:nvSpPr>
        <p:spPr>
          <a:xfrm>
            <a:off x="646327" y="1650995"/>
            <a:ext cx="1121640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แนวทางการดำเนินโครงการส่งเสริมให้บุคลากรวิจัยในสถาบันอุดมศึกษา</a:t>
            </a:r>
          </a:p>
          <a:p>
            <a:pPr algn="ctr"/>
            <a:r>
              <a:rPr lang="th-TH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ไปปฏิบัติงาน เพื่อแก้ไขปัญหาและเพิ่มขีดความสามารถในการผลิตให้กับภาคอุตสาหกรรม ปีงบประมาณ 2566 (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Talent Mobility)</a:t>
            </a:r>
            <a:endParaRPr lang="th-TH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/>
            <a:endParaRPr lang="th-TH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691F716F-FC13-4CAA-B436-803E082A239B}"/>
              </a:ext>
            </a:extLst>
          </p:cNvPr>
          <p:cNvSpPr/>
          <p:nvPr/>
        </p:nvSpPr>
        <p:spPr>
          <a:xfrm rot="10800000">
            <a:off x="4934985" y="262066"/>
            <a:ext cx="3970329" cy="117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5BAB"/>
              </a:solidFill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B161E8EA-6078-45E7-8FF4-804B8A4ABFED}"/>
              </a:ext>
            </a:extLst>
          </p:cNvPr>
          <p:cNvGrpSpPr/>
          <p:nvPr/>
        </p:nvGrpSpPr>
        <p:grpSpPr>
          <a:xfrm>
            <a:off x="2851167" y="67695"/>
            <a:ext cx="6172608" cy="1441686"/>
            <a:chOff x="1213311" y="100091"/>
            <a:chExt cx="9358978" cy="218590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E3A4387-A500-4B83-ABD0-082335657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311" y="378989"/>
              <a:ext cx="1788069" cy="17880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 descr="ผลการค้นหารูปภาพสำหรับ talent mobility">
              <a:extLst>
                <a:ext uri="{FF2B5EF4-FFF2-40B4-BE49-F238E27FC236}">
                  <a16:creationId xmlns:a16="http://schemas.microsoft.com/office/drawing/2014/main" id="{3D8DF931-312C-480E-A88C-EE6F85097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268" y="794345"/>
              <a:ext cx="2935021" cy="799791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7C873AE8-71A1-4252-A40D-FF7872304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567" y="100091"/>
              <a:ext cx="2185901" cy="218590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9" name="รูปภาพ 18">
              <a:extLst>
                <a:ext uri="{FF2B5EF4-FFF2-40B4-BE49-F238E27FC236}">
                  <a16:creationId xmlns:a16="http://schemas.microsoft.com/office/drawing/2014/main" id="{05090556-28E8-4FA8-A775-EF3EB937E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493" y="517994"/>
              <a:ext cx="1428750" cy="142875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03E2D2F6-5448-4867-AAC2-E4DA8C7D1E56}"/>
              </a:ext>
            </a:extLst>
          </p:cNvPr>
          <p:cNvSpPr txBox="1">
            <a:spLocks/>
          </p:cNvSpPr>
          <p:nvPr/>
        </p:nvSpPr>
        <p:spPr>
          <a:xfrm>
            <a:off x="1717761" y="5063841"/>
            <a:ext cx="9282399" cy="657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วันจันทร์ที่ </a:t>
            </a:r>
            <a:r>
              <a:rPr lang="en-US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22 </a:t>
            </a:r>
            <a:r>
              <a:rPr lang="th-TH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พฤษภาคม </a:t>
            </a:r>
            <a:r>
              <a:rPr lang="en-US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2566 </a:t>
            </a:r>
            <a:r>
              <a:rPr lang="th-TH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เวลา </a:t>
            </a:r>
            <a:r>
              <a:rPr lang="en-US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16.00 </a:t>
            </a:r>
            <a:r>
              <a:rPr lang="th-TH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น. - </a:t>
            </a:r>
            <a:r>
              <a:rPr lang="en-US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17.00 </a:t>
            </a:r>
            <a:r>
              <a:rPr lang="th-TH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น. ผ่านระบบ </a:t>
            </a:r>
            <a:r>
              <a:rPr lang="en-US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zoom</a:t>
            </a:r>
            <a:endParaRPr lang="th-TH" sz="2800" dirty="0">
              <a:solidFill>
                <a:schemeClr val="bg1"/>
              </a:solidFill>
              <a:latin typeface="supermarket" panose="020B0604020202020204" charset="0"/>
              <a:cs typeface="supermarket" panose="020B0604020202020204" charset="0"/>
            </a:endParaRPr>
          </a:p>
          <a:p>
            <a:pPr algn="ctr"/>
            <a:r>
              <a:rPr lang="th-TH" sz="2800" dirty="0">
                <a:solidFill>
                  <a:srgbClr val="FF0000"/>
                </a:solidFill>
                <a:latin typeface="supermarket" panose="020B0604020202020204" charset="0"/>
                <a:cs typeface="supermarket" panose="020B0604020202020204" charset="0"/>
              </a:rPr>
              <a:t>*โปรดเปลี่ยนชื่อ</a:t>
            </a:r>
            <a:r>
              <a:rPr lang="en-US" sz="2800" dirty="0">
                <a:solidFill>
                  <a:srgbClr val="FF0000"/>
                </a:solidFill>
                <a:latin typeface="supermarket" panose="020B0604020202020204" charset="0"/>
                <a:cs typeface="supermarket" panose="020B0604020202020204" charset="0"/>
              </a:rPr>
              <a:t> Login </a:t>
            </a:r>
            <a:r>
              <a:rPr lang="th-TH" sz="2800" dirty="0">
                <a:solidFill>
                  <a:srgbClr val="FF0000"/>
                </a:solidFill>
                <a:latin typeface="supermarket" panose="020B0604020202020204" charset="0"/>
                <a:cs typeface="supermarket" panose="020B0604020202020204" charset="0"/>
              </a:rPr>
              <a:t>เป็นภาษาไทย* </a:t>
            </a:r>
            <a:r>
              <a:rPr lang="en-US" sz="2800" dirty="0">
                <a:solidFill>
                  <a:schemeClr val="bg1"/>
                </a:solidFill>
                <a:latin typeface="supermarket" panose="020B0604020202020204" charset="0"/>
                <a:cs typeface="supermarket" panose="020B0604020202020204" charset="0"/>
              </a:rPr>
              <a:t> 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4F4253-45C4-4BE1-8617-7E4D9E88581B}"/>
              </a:ext>
            </a:extLst>
          </p:cNvPr>
          <p:cNvSpPr txBox="1">
            <a:spLocks/>
          </p:cNvSpPr>
          <p:nvPr/>
        </p:nvSpPr>
        <p:spPr>
          <a:xfrm>
            <a:off x="1041876" y="3744246"/>
            <a:ext cx="10772078" cy="1555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dirty="0">
                <a:solidFill>
                  <a:srgbClr val="FFFF00"/>
                </a:solidFill>
                <a:latin typeface="supermarket" panose="020B0604020202020204" charset="0"/>
                <a:cs typeface="supermarket" panose="020B0604020202020204" charset="0"/>
              </a:rPr>
              <a:t>รองศาสตราจารย์ ดร.ศุภกิจ สุทธิเรืองวงศ์</a:t>
            </a:r>
            <a:endParaRPr lang="en-US" dirty="0">
              <a:solidFill>
                <a:srgbClr val="FFFF00"/>
              </a:solidFill>
              <a:latin typeface="supermarket" panose="020B0604020202020204" charset="0"/>
              <a:cs typeface="supermarket" panose="020B0604020202020204" charset="0"/>
            </a:endParaRPr>
          </a:p>
          <a:p>
            <a:pPr algn="ctr"/>
            <a:r>
              <a:rPr lang="th-TH" sz="3200" dirty="0">
                <a:solidFill>
                  <a:srgbClr val="FFFF00"/>
                </a:solidFill>
                <a:latin typeface="supermarket" panose="020B0604020202020204" charset="0"/>
                <a:cs typeface="supermarket" panose="020B0604020202020204" charset="0"/>
              </a:rPr>
              <a:t>ผู้อำนวยการ</a:t>
            </a:r>
            <a:r>
              <a:rPr lang="en-US" sz="3200" dirty="0">
                <a:solidFill>
                  <a:srgbClr val="FFFF00"/>
                </a:solidFill>
                <a:latin typeface="supermarket" panose="020B0604020202020204" charset="0"/>
                <a:cs typeface="supermarket" panose="020B0604020202020204" charset="0"/>
              </a:rPr>
              <a:t> </a:t>
            </a:r>
            <a:r>
              <a:rPr lang="th-TH" sz="3200" dirty="0">
                <a:solidFill>
                  <a:srgbClr val="FFFF00"/>
                </a:solidFill>
                <a:latin typeface="supermarket" panose="020B0604020202020204" charset="0"/>
                <a:cs typeface="supermarket" panose="020B0604020202020204" charset="0"/>
              </a:rPr>
              <a:t>สำนักงานบริหารการวิจัย นวัตกรรมและการสร้างสรรค์</a:t>
            </a:r>
            <a:r>
              <a:rPr lang="en-US" sz="2800" dirty="0">
                <a:solidFill>
                  <a:srgbClr val="FFFF00"/>
                </a:solidFill>
                <a:latin typeface="supermarket" panose="020B0604020202020204" charset="0"/>
                <a:cs typeface="supermarket" panose="020B060402020202020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413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7F7C0C9-34F5-4DEA-BC0C-55D3ECABD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958E2A8-370C-42AA-AF8A-0378D8B05603}"/>
              </a:ext>
            </a:extLst>
          </p:cNvPr>
          <p:cNvSpPr txBox="1"/>
          <p:nvPr/>
        </p:nvSpPr>
        <p:spPr>
          <a:xfrm>
            <a:off x="3363314" y="3845092"/>
            <a:ext cx="495840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สำนักงานบริหารการวิจัย นวัตกรรมและการสร้างสรรค์ </a:t>
            </a:r>
          </a:p>
          <a:p>
            <a:pPr algn="ctr"/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มหาวิทยาลัยศิลปากร</a:t>
            </a:r>
          </a:p>
          <a:p>
            <a:pPr algn="ctr"/>
            <a:endParaRPr lang="th-TH" sz="2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1C69463-3292-4CA6-A66D-D3B1E2DD8243}"/>
              </a:ext>
            </a:extLst>
          </p:cNvPr>
          <p:cNvGrpSpPr/>
          <p:nvPr/>
        </p:nvGrpSpPr>
        <p:grpSpPr>
          <a:xfrm>
            <a:off x="1416511" y="1243099"/>
            <a:ext cx="9358978" cy="2185901"/>
            <a:chOff x="2174612" y="1527117"/>
            <a:chExt cx="7549766" cy="1763338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7DAE1E9-E7C6-4B66-91C5-A57A8F44E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612" y="1752100"/>
              <a:ext cx="1442412" cy="1442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 descr="ผลการค้นหารูปภาพสำหรับ talent mobility">
              <a:extLst>
                <a:ext uri="{FF2B5EF4-FFF2-40B4-BE49-F238E27FC236}">
                  <a16:creationId xmlns:a16="http://schemas.microsoft.com/office/drawing/2014/main" id="{E5C42968-9284-4A3A-962D-3167B05FE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735" y="2087163"/>
              <a:ext cx="2367643" cy="645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Talent Mobility\logo SU TM\LOGO TM-01.jpg">
              <a:extLst>
                <a:ext uri="{FF2B5EF4-FFF2-40B4-BE49-F238E27FC236}">
                  <a16:creationId xmlns:a16="http://schemas.microsoft.com/office/drawing/2014/main" id="{AF5E8417-5798-456C-ABF1-4F50889F1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015" y="1751458"/>
              <a:ext cx="1418771" cy="131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03E8ED1F-ECA2-4F24-B781-C1F95968D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73" y="1527117"/>
              <a:ext cx="1763338" cy="1763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204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10750AC-5CF6-4226-8560-B7E50947F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6513DE4-98C8-4ACB-A6C1-3DA1ED90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1" y="1889977"/>
            <a:ext cx="3388917" cy="32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97157C-A29E-4197-B937-523914BEB98E}"/>
              </a:ext>
            </a:extLst>
          </p:cNvPr>
          <p:cNvSpPr txBox="1">
            <a:spLocks/>
          </p:cNvSpPr>
          <p:nvPr/>
        </p:nvSpPr>
        <p:spPr>
          <a:xfrm>
            <a:off x="549516" y="360334"/>
            <a:ext cx="9173109" cy="657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solidFill>
                  <a:srgbClr val="0058A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ขอบเขตการดำเนินงาน </a:t>
            </a:r>
            <a:r>
              <a:rPr lang="en-US" sz="4000" dirty="0">
                <a:solidFill>
                  <a:srgbClr val="0058A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TM 6</a:t>
            </a:r>
            <a:r>
              <a:rPr lang="th-TH" sz="4000" dirty="0">
                <a:solidFill>
                  <a:srgbClr val="0058A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6 มหาวิทยาลัยศิลปากร</a:t>
            </a:r>
            <a:endParaRPr lang="en-US" sz="4000" dirty="0">
              <a:solidFill>
                <a:srgbClr val="0058A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8F151FF-587B-48E1-8237-6CBA8FCBBF96}"/>
              </a:ext>
            </a:extLst>
          </p:cNvPr>
          <p:cNvSpPr/>
          <p:nvPr/>
        </p:nvSpPr>
        <p:spPr>
          <a:xfrm>
            <a:off x="0" y="336284"/>
            <a:ext cx="549516" cy="657140"/>
          </a:xfrm>
          <a:prstGeom prst="rect">
            <a:avLst/>
          </a:prstGeom>
          <a:solidFill>
            <a:srgbClr val="0058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C89170AE-9436-475F-89A1-CCD3E776B456}"/>
              </a:ext>
            </a:extLst>
          </p:cNvPr>
          <p:cNvSpPr/>
          <p:nvPr/>
        </p:nvSpPr>
        <p:spPr>
          <a:xfrm>
            <a:off x="9233209" y="336284"/>
            <a:ext cx="2958791" cy="657140"/>
          </a:xfrm>
          <a:prstGeom prst="rect">
            <a:avLst/>
          </a:prstGeom>
          <a:solidFill>
            <a:srgbClr val="0058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6AF2677-4EE8-4F21-B381-66FBF1433BAC}"/>
              </a:ext>
            </a:extLst>
          </p:cNvPr>
          <p:cNvSpPr/>
          <p:nvPr/>
        </p:nvSpPr>
        <p:spPr>
          <a:xfrm>
            <a:off x="3767608" y="2081794"/>
            <a:ext cx="80457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มีบุคลากรที่รับผิดชอบโครงการ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Talent Mobility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การประชาสัมพันธ์และจัดทำสื่อสิ่งพิมพ์เผยแพร่โครงการ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การอบรมให้ความรู้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ส่งเสริมนักวิจัยในการออกไปสำรวจความต้องการ ประเมินปัญหาของสถานประกอบการ การ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matching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การพัฒนาข้อเสนอ 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Pre-Talent Mobility 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2400" dirty="0">
              <a:latin typeface="TH Sarabun New" panose="020B0500040200020003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731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899-715E-4F32-8BBD-FA903901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8A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Pre-Talent Mobility 2023 (Pre-TM)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14E9D-BA1C-44BB-8347-BA81A51E7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345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E60CAA-1E68-4518-B318-28F0620D2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537" y="0"/>
            <a:ext cx="12192000" cy="6858000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C377D56C-04F4-4CAB-8342-6E7860F29450}"/>
              </a:ext>
            </a:extLst>
          </p:cNvPr>
          <p:cNvSpPr/>
          <p:nvPr/>
        </p:nvSpPr>
        <p:spPr>
          <a:xfrm>
            <a:off x="274758" y="5032177"/>
            <a:ext cx="960627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6A26CA-A88E-4D0E-984C-67118A248550}"/>
              </a:ext>
            </a:extLst>
          </p:cNvPr>
          <p:cNvSpPr txBox="1">
            <a:spLocks/>
          </p:cNvSpPr>
          <p:nvPr/>
        </p:nvSpPr>
        <p:spPr>
          <a:xfrm>
            <a:off x="826607" y="336284"/>
            <a:ext cx="6629124" cy="657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58A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Pre-Talent Mobility </a:t>
            </a:r>
            <a:endParaRPr lang="th-TH" sz="4000" dirty="0">
              <a:solidFill>
                <a:srgbClr val="0058A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03F149F-421A-4A83-A278-56C07B4EF387}"/>
              </a:ext>
            </a:extLst>
          </p:cNvPr>
          <p:cNvSpPr/>
          <p:nvPr/>
        </p:nvSpPr>
        <p:spPr>
          <a:xfrm>
            <a:off x="0" y="336284"/>
            <a:ext cx="549516" cy="657140"/>
          </a:xfrm>
          <a:prstGeom prst="rect">
            <a:avLst/>
          </a:prstGeom>
          <a:solidFill>
            <a:srgbClr val="0058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DFF23761-9E4E-48D5-9302-1F5CCFFEFA49}"/>
              </a:ext>
            </a:extLst>
          </p:cNvPr>
          <p:cNvSpPr/>
          <p:nvPr/>
        </p:nvSpPr>
        <p:spPr>
          <a:xfrm>
            <a:off x="4802909" y="336284"/>
            <a:ext cx="7389092" cy="657140"/>
          </a:xfrm>
          <a:prstGeom prst="rect">
            <a:avLst/>
          </a:prstGeom>
          <a:solidFill>
            <a:srgbClr val="0058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40E2B639-47D2-471C-B089-64FD0C5D7C3C}"/>
              </a:ext>
            </a:extLst>
          </p:cNvPr>
          <p:cNvSpPr/>
          <p:nvPr/>
        </p:nvSpPr>
        <p:spPr>
          <a:xfrm>
            <a:off x="1292861" y="1488243"/>
            <a:ext cx="9421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เพื่อให้เกิดการพัฒนาโจทย์วิจัย โดยเป็นการออกไปประเมินปัญหา แนวทางการแก้ไขปัญหาและหรือแก้ไขปัญหาเบื้องต้น ในสถานประกอบการ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67C3D9-EFEC-4217-BA86-B3FD20F9EC30}"/>
              </a:ext>
            </a:extLst>
          </p:cNvPr>
          <p:cNvSpPr txBox="1"/>
          <p:nvPr/>
        </p:nvSpPr>
        <p:spPr>
          <a:xfrm>
            <a:off x="1292861" y="2437559"/>
            <a:ext cx="9421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นักวิจัย 1 คน รับผิดชอบในการดำเนินการได้ไม่เกิน 1 โครงการ และสถานประกอบการ 1 แห่งต่อ 1 โครงการ</a:t>
            </a: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951EE263-2CA4-4801-8E3F-EE705A491B7F}"/>
              </a:ext>
            </a:extLst>
          </p:cNvPr>
          <p:cNvSpPr/>
          <p:nvPr/>
        </p:nvSpPr>
        <p:spPr>
          <a:xfrm>
            <a:off x="1292862" y="3112391"/>
            <a:ext cx="9421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สนับสนุนค่าใช้จ่ายในการดำเนินการ ได้แก่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OT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ค่าจ้างเหมา ค่าเดินทาง      ค่าใช้สอย และค่าใช้จ่าย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ที่เกี่ยวข้อง ในอัตรา 3,000 บาท/วัน ไม่เกินโครงการละ 10 วัน (รวม 30,000  บาท / โครงการ) 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ADFA11A-B4AA-4672-A5EC-7D083F995BE3}"/>
              </a:ext>
            </a:extLst>
          </p:cNvPr>
          <p:cNvSpPr/>
          <p:nvPr/>
        </p:nvSpPr>
        <p:spPr>
          <a:xfrm>
            <a:off x="307685" y="5155287"/>
            <a:ext cx="9606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สามารถส่งข้อเสนอโครงการ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Pre-Talent Mobility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ได้ตั้งแต่วันนี้ -  วันที่ 3 กรกฎาคม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2566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74EE8D02-2F95-43B6-9837-033AB07462F5}"/>
              </a:ext>
            </a:extLst>
          </p:cNvPr>
          <p:cNvSpPr/>
          <p:nvPr/>
        </p:nvSpPr>
        <p:spPr>
          <a:xfrm>
            <a:off x="1325194" y="4021306"/>
            <a:ext cx="9421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ระยะเวลาดำเนินการ ตั้งแต่ได้รับอนุมัติโครงการ -  ถึงเดือนธันวาคม 2566 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C402903C-B5C9-408B-9B2E-22064D0AC771}"/>
              </a:ext>
            </a:extLst>
          </p:cNvPr>
          <p:cNvSpPr txBox="1"/>
          <p:nvPr/>
        </p:nvSpPr>
        <p:spPr>
          <a:xfrm>
            <a:off x="9487351" y="5575758"/>
            <a:ext cx="264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ดาวน์โหลดแบบฟอร์มและส่งข้อเสนอ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36C6DCC3-1C3D-40E3-B7EB-CC44D51CF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603" y="4204010"/>
            <a:ext cx="1536052" cy="15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899-715E-4F32-8BBD-FA903901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8A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Talent Mobility (TM)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14E9D-BA1C-44BB-8347-BA81A51E7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/>
              <a:t>2023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1CD91-011C-4561-A3C5-8AB9E201B008}"/>
              </a:ext>
            </a:extLst>
          </p:cNvPr>
          <p:cNvSpPr/>
          <p:nvPr/>
        </p:nvSpPr>
        <p:spPr>
          <a:xfrm rot="19216884">
            <a:off x="27782" y="2967335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07456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8FA6F2-3CE7-442D-B1FC-C6F770D8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3129E721-7B9E-4BDA-8D2C-2DF74F188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5" y="97186"/>
            <a:ext cx="10800000" cy="6076800"/>
          </a:xfrm>
        </p:spPr>
      </p:pic>
    </p:spTree>
    <p:extLst>
      <p:ext uri="{BB962C8B-B14F-4D97-AF65-F5344CB8AC3E}">
        <p14:creationId xmlns:p14="http://schemas.microsoft.com/office/powerpoint/2010/main" val="198403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FE543A-3F5B-454A-A0B5-33EDB132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FB43C9D-CC4A-4648-BD8F-EFD60C913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0" y="275605"/>
            <a:ext cx="10800000" cy="6076800"/>
          </a:xfrm>
        </p:spPr>
      </p:pic>
    </p:spTree>
    <p:extLst>
      <p:ext uri="{BB962C8B-B14F-4D97-AF65-F5344CB8AC3E}">
        <p14:creationId xmlns:p14="http://schemas.microsoft.com/office/powerpoint/2010/main" val="65425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CD5680-3AA6-417E-B222-DFA11636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6BF6ECA2-3386-4409-97BA-278635C51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1" y="365125"/>
            <a:ext cx="10800000" cy="6076800"/>
          </a:xfrm>
        </p:spPr>
      </p:pic>
    </p:spTree>
    <p:extLst>
      <p:ext uri="{BB962C8B-B14F-4D97-AF65-F5344CB8AC3E}">
        <p14:creationId xmlns:p14="http://schemas.microsoft.com/office/powerpoint/2010/main" val="379067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6E07CE-C626-4BB2-8020-2BD7CB01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A6E01419-B77F-4775-8286-A2C8E81AF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4" y="231125"/>
            <a:ext cx="11366853" cy="6395749"/>
          </a:xfrm>
        </p:spPr>
      </p:pic>
    </p:spTree>
    <p:extLst>
      <p:ext uri="{BB962C8B-B14F-4D97-AF65-F5344CB8AC3E}">
        <p14:creationId xmlns:p14="http://schemas.microsoft.com/office/powerpoint/2010/main" val="423981443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268</Words>
  <Application>Microsoft Office PowerPoint</Application>
  <PresentationFormat>แบบจอกว้าง</PresentationFormat>
  <Paragraphs>25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9" baseType="lpstr">
      <vt:lpstr>Cordia New</vt:lpstr>
      <vt:lpstr>Calibri Light</vt:lpstr>
      <vt:lpstr>supermarket</vt:lpstr>
      <vt:lpstr>Calibri</vt:lpstr>
      <vt:lpstr>Angsana New</vt:lpstr>
      <vt:lpstr>TH SarabunPSK</vt:lpstr>
      <vt:lpstr>Arial</vt:lpstr>
      <vt:lpstr>TH Sarabun New</vt:lpstr>
      <vt:lpstr>ธีมของ Office</vt:lpstr>
      <vt:lpstr>งานนำเสนอ PowerPoint</vt:lpstr>
      <vt:lpstr>งานนำเสนอ PowerPoint</vt:lpstr>
      <vt:lpstr>Pre-Talent Mobility 2023 (Pre-TM)</vt:lpstr>
      <vt:lpstr>งานนำเสนอ PowerPoint</vt:lpstr>
      <vt:lpstr>Talent Mobility (TM)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Matimon Ruenruay</dc:creator>
  <cp:lastModifiedBy>suric</cp:lastModifiedBy>
  <cp:revision>30</cp:revision>
  <dcterms:created xsi:type="dcterms:W3CDTF">2020-04-23T02:53:14Z</dcterms:created>
  <dcterms:modified xsi:type="dcterms:W3CDTF">2023-06-22T04:52:29Z</dcterms:modified>
</cp:coreProperties>
</file>